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06" r:id="rId6"/>
    <p:sldId id="307" r:id="rId7"/>
    <p:sldId id="308" r:id="rId8"/>
    <p:sldId id="309" r:id="rId9"/>
    <p:sldId id="310" r:id="rId10"/>
    <p:sldId id="297" r:id="rId11"/>
    <p:sldId id="311" r:id="rId12"/>
    <p:sldId id="299" r:id="rId13"/>
    <p:sldId id="312" r:id="rId14"/>
    <p:sldId id="313" r:id="rId15"/>
    <p:sldId id="314" r:id="rId16"/>
    <p:sldId id="304" r:id="rId17"/>
    <p:sldId id="316" r:id="rId18"/>
    <p:sldId id="315" r:id="rId19"/>
    <p:sldId id="317" r:id="rId20"/>
    <p:sldId id="318" r:id="rId21"/>
    <p:sldId id="319" r:id="rId22"/>
    <p:sldId id="305" r:id="rId2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FE37F0-8706-C7AB-7306-297F9E05E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the elbow method to find the optimal number of clusters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E76421E-0EB3-8B52-7EDD-A6C0DBC2A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 in Unsupervised Learning</a:t>
            </a:r>
            <a:r>
              <a:rPr lang="en-US" altLang="zh-TW" dirty="0"/>
              <a:t>: No </a:t>
            </a:r>
            <a:r>
              <a:rPr lang="en-US" altLang="zh-TW" b="1" dirty="0"/>
              <a:t>ground-truth labels</a:t>
            </a:r>
            <a:r>
              <a:rPr lang="en-US" altLang="zh-TW" dirty="0"/>
              <a:t>, making performance evaluation difficult.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Contrast with Supervised Learning</a:t>
            </a:r>
            <a:r>
              <a:rPr lang="en-US" altLang="zh-TW" dirty="0"/>
              <a:t>: Unlike classification models, we </a:t>
            </a:r>
            <a:r>
              <a:rPr lang="en-US" altLang="zh-TW" b="1" dirty="0"/>
              <a:t>can't use traditional metrics</a:t>
            </a:r>
            <a:r>
              <a:rPr lang="en-US" altLang="zh-TW" dirty="0"/>
              <a:t> from model evaluation and hyperparameter tuning.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Intrinsic Evaluation Metrics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Within-cluster SSE (Distortion)</a:t>
            </a:r>
            <a:r>
              <a:rPr lang="en-US" altLang="zh-TW" dirty="0"/>
              <a:t>: Measures how tightly data points are grouped within clusters.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to </a:t>
            </a:r>
            <a:r>
              <a:rPr lang="en-US" altLang="zh-TW" b="1" dirty="0"/>
              <a:t>compare clustering models</a:t>
            </a:r>
            <a:r>
              <a:rPr lang="en-US" altLang="zh-TW" dirty="0"/>
              <a:t> and determine the best configuration.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63041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7D9AAB-146E-2D84-4EA9-09B9650D0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BCA909-E7D7-DEC3-DE19-EA9170947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k_means.ipynb</a:t>
            </a:r>
            <a:endParaRPr lang="en-US" altLang="zh-TW" dirty="0"/>
          </a:p>
          <a:p>
            <a:r>
              <a:rPr lang="en-US" altLang="zh-TW" dirty="0"/>
              <a:t>k_means.py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97813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F75E39-4C01-E23A-2752-BB2BD720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Organizing clusters as a hierarchical tree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9CC85E-C9E4-748A-2F28-BEE4F273E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Agglomerative Hierarchical Clustering</a:t>
            </a:r>
            <a:r>
              <a:rPr lang="en-US" altLang="zh-TW" dirty="0"/>
              <a:t>: Builds a hierarchy of clusters by merging smaller clusters iteratively.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Standard Algorithms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Single Linkage</a:t>
            </a:r>
            <a:r>
              <a:rPr lang="en-US" altLang="zh-TW" dirty="0"/>
              <a:t>: Merges clusters based on the </a:t>
            </a:r>
            <a:r>
              <a:rPr lang="en-US" altLang="zh-TW" b="1" dirty="0"/>
              <a:t>closest pair</a:t>
            </a:r>
            <a:r>
              <a:rPr lang="en-US" altLang="zh-TW" dirty="0"/>
              <a:t> of points (min distance).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Complete Linkage</a:t>
            </a:r>
            <a:r>
              <a:rPr lang="en-US" altLang="zh-TW" dirty="0"/>
              <a:t>: Merges clusters based on the </a:t>
            </a:r>
            <a:r>
              <a:rPr lang="en-US" altLang="zh-TW" b="1" dirty="0"/>
              <a:t>farthest pair</a:t>
            </a:r>
            <a:r>
              <a:rPr lang="en-US" altLang="zh-TW" dirty="0"/>
              <a:t> of points (max distance).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Difference</a:t>
            </a:r>
            <a:r>
              <a:rPr lang="en-US" altLang="zh-TW" dirty="0"/>
              <a:t>: Single linkage favors </a:t>
            </a:r>
            <a:r>
              <a:rPr lang="en-US" altLang="zh-TW" b="1" dirty="0"/>
              <a:t>elongated clusters</a:t>
            </a:r>
            <a:r>
              <a:rPr lang="en-US" altLang="zh-TW" dirty="0"/>
              <a:t>, while complete linkage forms </a:t>
            </a:r>
            <a:r>
              <a:rPr lang="en-US" altLang="zh-TW" b="1" dirty="0"/>
              <a:t>compact clusters</a:t>
            </a:r>
            <a:r>
              <a:rPr lang="en-US" altLang="zh-TW" dirty="0"/>
              <a:t> by considering maximum separation.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60243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132963-AD9F-6322-742B-BF409FA97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7B6B609-9549-BD1C-B3DF-43041F945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405" y="1825625"/>
            <a:ext cx="6097190" cy="4351338"/>
          </a:xfrm>
        </p:spPr>
      </p:pic>
    </p:spTree>
    <p:extLst>
      <p:ext uri="{BB962C8B-B14F-4D97-AF65-F5344CB8AC3E}">
        <p14:creationId xmlns:p14="http://schemas.microsoft.com/office/powerpoint/2010/main" val="3934726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1C23A67-2C9C-7991-D74A-4B012B6A9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3F712F-5D41-CA82-F4E6-646B96ED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Iterative Process</a:t>
            </a:r>
            <a:r>
              <a:rPr lang="en-US" altLang="zh-TW" dirty="0"/>
              <a:t>: Merges clusters progressively based on </a:t>
            </a:r>
            <a:r>
              <a:rPr lang="en-US" altLang="zh-TW" b="1" dirty="0"/>
              <a:t>maximum</a:t>
            </a:r>
            <a:r>
              <a:rPr lang="en-US" altLang="zh-TW" dirty="0"/>
              <a:t> separation.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Compute a </a:t>
            </a:r>
            <a:r>
              <a:rPr lang="en-US" altLang="zh-TW" b="1" dirty="0"/>
              <a:t>pair-wise distance matrix</a:t>
            </a:r>
            <a:r>
              <a:rPr lang="en-US" altLang="zh-TW" dirty="0"/>
              <a:t> for all examples.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Treat each data point as a </a:t>
            </a:r>
            <a:r>
              <a:rPr lang="en-US" altLang="zh-TW" b="1" dirty="0"/>
              <a:t>singleton cluster</a:t>
            </a:r>
            <a:r>
              <a:rPr lang="en-US" altLang="zh-TW" dirty="0"/>
              <a:t> initially.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Merge the two </a:t>
            </a:r>
            <a:r>
              <a:rPr lang="en-US" altLang="zh-TW" b="1" dirty="0"/>
              <a:t>most distant</a:t>
            </a:r>
            <a:r>
              <a:rPr lang="en-US" altLang="zh-TW" dirty="0"/>
              <a:t> clusters based on their farthest members.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Update the </a:t>
            </a:r>
            <a:r>
              <a:rPr lang="en-US" altLang="zh-TW" b="1" dirty="0"/>
              <a:t>cluster linkage matrix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Repeat merging until only </a:t>
            </a:r>
            <a:r>
              <a:rPr lang="en-US" altLang="zh-TW" b="1" dirty="0"/>
              <a:t>one cluster</a:t>
            </a:r>
            <a:r>
              <a:rPr lang="en-US" altLang="zh-TW" dirty="0"/>
              <a:t> remains.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3705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55D775-E8D8-AB19-A561-238D67C50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11328D4-840B-AAAB-9864-77AFA17DB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Hierarchical_Clustering.ipynb</a:t>
            </a:r>
            <a:endParaRPr lang="en-US" altLang="zh-TW" dirty="0"/>
          </a:p>
          <a:p>
            <a:r>
              <a:rPr lang="en-US" altLang="zh-TW" dirty="0"/>
              <a:t>hierarchical_clustering.py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15932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5B7BC1-4A5D-5397-219B-CF62EFA2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Locating regions of high density via DBSCAN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9DB37C4-B8A8-2311-042E-58BBDFDA8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Advantages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Does </a:t>
            </a:r>
            <a:r>
              <a:rPr lang="en-US" altLang="zh-TW" b="1" dirty="0"/>
              <a:t>not assume spherical clusters</a:t>
            </a:r>
            <a:r>
              <a:rPr lang="en-US" altLang="zh-TW" dirty="0"/>
              <a:t> like k-means.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Does </a:t>
            </a:r>
            <a:r>
              <a:rPr lang="en-US" altLang="zh-TW" b="1" dirty="0"/>
              <a:t>not require a predefined number of clusters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Effectively identifies </a:t>
            </a:r>
            <a:r>
              <a:rPr lang="en-US" altLang="zh-TW" b="1" dirty="0"/>
              <a:t>arbitrarily shaped clusters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Density-Based Clustering</a:t>
            </a:r>
            <a:r>
              <a:rPr lang="en-US" altLang="zh-TW" dirty="0"/>
              <a:t>: Groups points based on density, defined by </a:t>
            </a:r>
            <a:r>
              <a:rPr lang="zh-TW" altLang="en-US" b="1" dirty="0"/>
              <a:t>𝜀 </a:t>
            </a:r>
            <a:r>
              <a:rPr lang="en-US" altLang="zh-TW" b="1" dirty="0"/>
              <a:t>(epsilon)</a:t>
            </a:r>
            <a:r>
              <a:rPr lang="en-US" altLang="zh-TW" dirty="0"/>
              <a:t>—the neighborhood radius.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Labeling Criteria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Core Point</a:t>
            </a:r>
            <a:r>
              <a:rPr lang="en-US" altLang="zh-TW" dirty="0"/>
              <a:t>: Has at least </a:t>
            </a:r>
            <a:r>
              <a:rPr lang="en-US" altLang="zh-TW" b="1" dirty="0" err="1"/>
              <a:t>MinPts</a:t>
            </a:r>
            <a:r>
              <a:rPr lang="en-US" altLang="zh-TW" dirty="0"/>
              <a:t> neighbors within radius </a:t>
            </a:r>
            <a:r>
              <a:rPr lang="zh-TW" altLang="en-US" b="1" dirty="0"/>
              <a:t>𝜀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Border Point</a:t>
            </a:r>
            <a:r>
              <a:rPr lang="en-US" altLang="zh-TW" dirty="0"/>
              <a:t>: Has fewer than </a:t>
            </a:r>
            <a:r>
              <a:rPr lang="en-US" altLang="zh-TW" b="1" dirty="0" err="1"/>
              <a:t>MinPts</a:t>
            </a:r>
            <a:r>
              <a:rPr lang="en-US" altLang="zh-TW" dirty="0"/>
              <a:t> neighbors but is within </a:t>
            </a:r>
            <a:r>
              <a:rPr lang="zh-TW" altLang="en-US" b="1" dirty="0"/>
              <a:t>𝜀</a:t>
            </a:r>
            <a:r>
              <a:rPr lang="en-US" altLang="zh-TW" dirty="0"/>
              <a:t> of a core point.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Noise Point</a:t>
            </a:r>
            <a:r>
              <a:rPr lang="en-US" altLang="zh-TW" dirty="0"/>
              <a:t>: Neither a core nor border point; considered an </a:t>
            </a:r>
            <a:r>
              <a:rPr lang="en-US" altLang="zh-TW" b="1" dirty="0"/>
              <a:t>outlier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1336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89A122-51A6-F3DC-39FD-E19AB3AD2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25B2679-0043-A3FD-6B67-416DC5BD9A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3188" y="1825625"/>
            <a:ext cx="5885624" cy="4351338"/>
          </a:xfrm>
        </p:spPr>
      </p:pic>
    </p:spTree>
    <p:extLst>
      <p:ext uri="{BB962C8B-B14F-4D97-AF65-F5344CB8AC3E}">
        <p14:creationId xmlns:p14="http://schemas.microsoft.com/office/powerpoint/2010/main" val="481382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323BC3-A071-1B07-2134-EB05E4F2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5D069F7-E2DC-663E-9E6C-2F9F0908F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Cluster Formation</a:t>
            </a:r>
            <a:r>
              <a:rPr lang="en-US" altLang="zh-TW" dirty="0"/>
              <a:t>: Each </a:t>
            </a:r>
            <a:r>
              <a:rPr lang="en-US" altLang="zh-TW" b="1" dirty="0"/>
              <a:t>core point</a:t>
            </a:r>
            <a:r>
              <a:rPr lang="en-US" altLang="zh-TW" dirty="0"/>
              <a:t> or connected group of core points within radius </a:t>
            </a:r>
            <a:r>
              <a:rPr lang="zh-TW" altLang="en-US" b="1" dirty="0"/>
              <a:t>𝜀</a:t>
            </a:r>
            <a:r>
              <a:rPr lang="en-US" altLang="zh-TW" dirty="0"/>
              <a:t> forms a separate cluster.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Border Point Assignment</a:t>
            </a:r>
            <a:r>
              <a:rPr lang="en-US" altLang="zh-TW" dirty="0"/>
              <a:t>: Each </a:t>
            </a:r>
            <a:r>
              <a:rPr lang="en-US" altLang="zh-TW" b="1" dirty="0"/>
              <a:t>border point</a:t>
            </a:r>
            <a:r>
              <a:rPr lang="en-US" altLang="zh-TW" dirty="0"/>
              <a:t> is assigned to the cluster of its nearest </a:t>
            </a:r>
            <a:r>
              <a:rPr lang="en-US" altLang="zh-TW" b="1" dirty="0"/>
              <a:t>core point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90846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43D175-0A63-6F83-5D5F-C593F8AFC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5C3CD92-77B0-CE50-5AD2-093592A3A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Curse of Dimensionality</a:t>
            </a:r>
            <a:r>
              <a:rPr lang="en-US" altLang="zh-TW" dirty="0"/>
              <a:t>: As the number of features increases, Euclidean distance becomes </a:t>
            </a:r>
            <a:r>
              <a:rPr lang="en-US" altLang="zh-TW" b="1" dirty="0"/>
              <a:t>less meaningful</a:t>
            </a:r>
            <a:r>
              <a:rPr lang="en-US" altLang="zh-TW" dirty="0"/>
              <a:t>, impacting clustering quality.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Not Unique to DBSCAN</a:t>
            </a:r>
            <a:r>
              <a:rPr lang="en-US" altLang="zh-TW" dirty="0"/>
              <a:t>: This issue also affects </a:t>
            </a:r>
            <a:r>
              <a:rPr lang="en-US" altLang="zh-TW" b="1" dirty="0"/>
              <a:t>k-means</a:t>
            </a:r>
            <a:r>
              <a:rPr lang="en-US" altLang="zh-TW" dirty="0"/>
              <a:t> and </a:t>
            </a:r>
            <a:r>
              <a:rPr lang="en-US" altLang="zh-TW" b="1" dirty="0"/>
              <a:t>hierarchical clustering</a:t>
            </a:r>
            <a:r>
              <a:rPr lang="en-US" altLang="zh-TW" dirty="0"/>
              <a:t>, which rely on distance-based metrics.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Hyperparameter Optimization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MinPts</a:t>
            </a:r>
            <a:r>
              <a:rPr lang="en-US" altLang="zh-TW" b="1" dirty="0"/>
              <a:t> &amp; </a:t>
            </a:r>
            <a:r>
              <a:rPr lang="zh-TW" altLang="en-US" b="1" dirty="0"/>
              <a:t>𝜀</a:t>
            </a:r>
            <a:r>
              <a:rPr lang="en-US" altLang="zh-TW" dirty="0"/>
              <a:t> (epsilon) must be carefully tuned for effective clustering.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Finding the right balance is challenging when </a:t>
            </a:r>
            <a:r>
              <a:rPr lang="en-US" altLang="zh-TW" b="1" dirty="0"/>
              <a:t>density variations</a:t>
            </a:r>
            <a:r>
              <a:rPr lang="en-US" altLang="zh-TW" dirty="0"/>
              <a:t> in the dataset are large.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2128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10: Working with Unlabeled Data – Clustering Analysis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Supervised vs. Unsupervised Learning</a:t>
            </a:r>
            <a:r>
              <a:rPr lang="en-US" altLang="zh-TW" dirty="0"/>
              <a:t>: Previous chapters focused on supervised learning, where class labels were known. This chapter shifts to </a:t>
            </a:r>
            <a:r>
              <a:rPr lang="en-US" altLang="zh-TW" b="1" dirty="0"/>
              <a:t>cluster analysis</a:t>
            </a:r>
            <a:r>
              <a:rPr lang="en-US" altLang="zh-TW" dirty="0"/>
              <a:t>, an unsupervised learning method.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Clustering Objective</a:t>
            </a:r>
            <a:r>
              <a:rPr lang="en-US" altLang="zh-TW" dirty="0"/>
              <a:t>: Finds </a:t>
            </a:r>
            <a:r>
              <a:rPr lang="en-US" altLang="zh-TW" b="1" dirty="0"/>
              <a:t>natural groupings</a:t>
            </a:r>
            <a:r>
              <a:rPr lang="en-US" altLang="zh-TW" dirty="0"/>
              <a:t> in data where items in the same cluster are more similar to each other than those in different clusters.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Exploratory Nature</a:t>
            </a:r>
            <a:r>
              <a:rPr lang="en-US" altLang="zh-TW" dirty="0"/>
              <a:t>: Clustering helps uncover </a:t>
            </a:r>
            <a:r>
              <a:rPr lang="en-US" altLang="zh-TW" b="1" dirty="0"/>
              <a:t>hidden structures</a:t>
            </a:r>
            <a:r>
              <a:rPr lang="en-US" altLang="zh-TW" dirty="0"/>
              <a:t> in datasets without predefined labels.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Methods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K-means Algorithm</a:t>
            </a:r>
            <a:r>
              <a:rPr lang="en-US" altLang="zh-TW" dirty="0"/>
              <a:t>: Identifies centers of similarity to form compact clusters.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Hierarchical Clustering</a:t>
            </a:r>
            <a:r>
              <a:rPr lang="en-US" altLang="zh-TW" dirty="0"/>
              <a:t>: Uses a </a:t>
            </a:r>
            <a:r>
              <a:rPr lang="en-US" altLang="zh-TW" b="1" dirty="0"/>
              <a:t>bottom-up approach</a:t>
            </a:r>
            <a:r>
              <a:rPr lang="en-US" altLang="zh-TW" dirty="0"/>
              <a:t> to build clustering trees.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Density-Based Clustering</a:t>
            </a:r>
            <a:r>
              <a:rPr lang="en-US" altLang="zh-TW" dirty="0"/>
              <a:t>: Groups data points based on </a:t>
            </a:r>
            <a:r>
              <a:rPr lang="en-US" altLang="zh-TW" b="1" dirty="0"/>
              <a:t>density</a:t>
            </a:r>
            <a:r>
              <a:rPr lang="en-US" altLang="zh-TW" dirty="0"/>
              <a:t>, allowing identification of arbitrarily shaped clusters.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ACC4A3-045B-0B85-00CF-5EB3247F1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0E60136-3DED-F887-A8C0-227B8E49A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Algorithm Selection</a:t>
            </a:r>
            <a:r>
              <a:rPr lang="en-US" altLang="zh-TW" dirty="0"/>
              <a:t>: Choosing the best clustering method is difficult, especially for </a:t>
            </a:r>
            <a:r>
              <a:rPr lang="en-US" altLang="zh-TW" b="1" dirty="0"/>
              <a:t>high-dimensional</a:t>
            </a:r>
            <a:r>
              <a:rPr lang="en-US" altLang="zh-TW" dirty="0"/>
              <a:t> data that is hard to visualize.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Beyond Algorithm Choice</a:t>
            </a:r>
            <a:r>
              <a:rPr lang="en-US" altLang="zh-TW" dirty="0"/>
              <a:t>: Success depends not just on hyperparameters but also 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Selecting an </a:t>
            </a:r>
            <a:r>
              <a:rPr lang="en-US" altLang="zh-TW" b="1" dirty="0"/>
              <a:t>appropriate distance metric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Applying </a:t>
            </a:r>
            <a:r>
              <a:rPr lang="en-US" altLang="zh-TW" b="1" dirty="0"/>
              <a:t>domain knowledge</a:t>
            </a:r>
            <a:r>
              <a:rPr lang="en-US" altLang="zh-TW" dirty="0"/>
              <a:t> to improve experimental setup.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Curse of Dimensionality</a:t>
            </a:r>
            <a:r>
              <a:rPr lang="en-US" altLang="zh-TW" dirty="0"/>
              <a:t>: Affects clustering performance, making </a:t>
            </a:r>
            <a:r>
              <a:rPr lang="en-US" altLang="zh-TW" b="1" dirty="0"/>
              <a:t>dimensionality reduction</a:t>
            </a:r>
            <a:r>
              <a:rPr lang="en-US" altLang="zh-TW" dirty="0"/>
              <a:t> essential.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Common Techniques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Principal Component Analysis (PCA)</a:t>
            </a:r>
            <a:r>
              <a:rPr lang="en-US" altLang="zh-TW" dirty="0"/>
              <a:t>: Reduces dimensions while preserving variance.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t-SNE</a:t>
            </a:r>
            <a:r>
              <a:rPr lang="en-US" altLang="zh-TW" dirty="0"/>
              <a:t>: Captures complex relationships for better visualization.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Visualization Benefits</a:t>
            </a:r>
            <a:r>
              <a:rPr lang="en-US" altLang="zh-TW" dirty="0"/>
              <a:t>: Compressing datasets into </a:t>
            </a:r>
            <a:r>
              <a:rPr lang="en-US" altLang="zh-TW" b="1" dirty="0"/>
              <a:t>2D subspaces</a:t>
            </a:r>
            <a:r>
              <a:rPr lang="en-US" altLang="zh-TW" dirty="0"/>
              <a:t> helps evaluate clustering performance using </a:t>
            </a:r>
            <a:r>
              <a:rPr lang="en-US" altLang="zh-TW" b="1" dirty="0"/>
              <a:t>scatterplots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6728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74DE5C-2156-FAB4-8C46-5B7D57069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1F6756-1E4D-42EC-37EA-F80578626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DBSCAN.ipynb</a:t>
            </a:r>
            <a:endParaRPr lang="en-US" altLang="zh-TW" dirty="0"/>
          </a:p>
          <a:p>
            <a:r>
              <a:rPr lang="en-US" altLang="zh-TW"/>
              <a:t>dbscan.py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5962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D3BC69-50F8-9D34-245C-208E659B5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8E147B-FC60-8D98-B687-0B31A02A6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Clustering Overview</a:t>
            </a:r>
            <a:r>
              <a:rPr lang="en-US" altLang="zh-TW" dirty="0"/>
              <a:t>: Explored three clustering algorithms to uncover hidden structures in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K-means Clustering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Prototype-based; assumes </a:t>
            </a:r>
            <a:r>
              <a:rPr lang="en-US" altLang="zh-TW" b="1" dirty="0"/>
              <a:t>spherical clusters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Requires </a:t>
            </a:r>
            <a:r>
              <a:rPr lang="en-US" altLang="zh-TW" b="1" dirty="0"/>
              <a:t>predefined number of clusters</a:t>
            </a:r>
            <a:r>
              <a:rPr lang="en-US" altLang="zh-TW" dirty="0"/>
              <a:t> (k).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Evaluated using </a:t>
            </a:r>
            <a:r>
              <a:rPr lang="en-US" altLang="zh-TW" b="1" dirty="0"/>
              <a:t>elbow method</a:t>
            </a:r>
            <a:r>
              <a:rPr lang="en-US" altLang="zh-TW" dirty="0"/>
              <a:t> and </a:t>
            </a:r>
            <a:r>
              <a:rPr lang="en-US" altLang="zh-TW" b="1" dirty="0"/>
              <a:t>silhouette analysis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Agglomerative Hierarchical Clustering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Does </a:t>
            </a:r>
            <a:r>
              <a:rPr lang="en-US" altLang="zh-TW" b="1" dirty="0"/>
              <a:t>not</a:t>
            </a:r>
            <a:r>
              <a:rPr lang="en-US" altLang="zh-TW" dirty="0"/>
              <a:t> require </a:t>
            </a:r>
            <a:r>
              <a:rPr lang="en-US" altLang="zh-TW" b="1" dirty="0"/>
              <a:t>pre-specifying cluster count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Results can be visualized using a </a:t>
            </a:r>
            <a:r>
              <a:rPr lang="en-US" altLang="zh-TW" b="1" dirty="0"/>
              <a:t>dendrogram</a:t>
            </a:r>
            <a:r>
              <a:rPr lang="en-US" altLang="zh-TW" dirty="0"/>
              <a:t> for interpretation.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DBSCAN (Density-Based Clustering)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Groups points based on </a:t>
            </a:r>
            <a:r>
              <a:rPr lang="en-US" altLang="zh-TW" b="1" dirty="0"/>
              <a:t>local densities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Handles </a:t>
            </a:r>
            <a:r>
              <a:rPr lang="en-US" altLang="zh-TW" b="1" dirty="0"/>
              <a:t>outliers</a:t>
            </a:r>
            <a:r>
              <a:rPr lang="en-US" altLang="zh-TW" dirty="0"/>
              <a:t> and identifies </a:t>
            </a:r>
            <a:r>
              <a:rPr lang="en-US" altLang="zh-TW" b="1" dirty="0"/>
              <a:t>non-globular shapes</a:t>
            </a:r>
            <a:r>
              <a:rPr lang="en-US" altLang="zh-TW" dirty="0"/>
              <a:t> effectively.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03365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67E59F-7515-9530-A6EA-645C0FF4D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Grouping objects by similarity using k-means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F72C89D-CD59-7313-E593-695270378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K-means Algorithm</a:t>
            </a:r>
            <a:r>
              <a:rPr lang="en-US" altLang="zh-TW" dirty="0"/>
              <a:t>: A widely used clustering technique in academia and industry for grouping similar objects.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Clustering Concept</a:t>
            </a:r>
            <a:r>
              <a:rPr lang="en-US" altLang="zh-TW" dirty="0"/>
              <a:t>: Identifies </a:t>
            </a:r>
            <a:r>
              <a:rPr lang="en-US" altLang="zh-TW" b="1" dirty="0"/>
              <a:t>natural groups</a:t>
            </a:r>
            <a:r>
              <a:rPr lang="en-US" altLang="zh-TW" dirty="0"/>
              <a:t> where items in the same cluster are more related to each other than to items in different clusters.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Business Applications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Document, Music, and Movie Categorization</a:t>
            </a:r>
            <a:r>
              <a:rPr lang="en-US" altLang="zh-TW" dirty="0"/>
              <a:t>: Groups media based on topics.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Customer Segmentation</a:t>
            </a:r>
            <a:r>
              <a:rPr lang="en-US" altLang="zh-TW" dirty="0"/>
              <a:t>: Finds users with similar interests based on </a:t>
            </a:r>
            <a:r>
              <a:rPr lang="en-US" altLang="zh-TW" b="1" dirty="0"/>
              <a:t>purchase behaviors</a:t>
            </a:r>
            <a:r>
              <a:rPr lang="en-US" altLang="zh-TW" dirty="0"/>
              <a:t>, enabling personalized recommendations.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216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DFB3C9-0659-A70A-44C0-C7AC0E12B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k-means clustering using scikit-learn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BE39DA3-F9FC-6B58-B34D-E795411C8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Efficiency &amp; Popularity</a:t>
            </a:r>
            <a:r>
              <a:rPr lang="en-US" altLang="zh-TW" dirty="0"/>
              <a:t>: K-means is easy to implement and computationally efficient, making it widely used.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Prototype-Based Clustering</a:t>
            </a:r>
            <a:r>
              <a:rPr lang="en-US" altLang="zh-TW" dirty="0"/>
              <a:t>: Each cluster is represented by a </a:t>
            </a:r>
            <a:r>
              <a:rPr lang="en-US" altLang="zh-TW" b="1" dirty="0"/>
              <a:t>prototype</a:t>
            </a:r>
            <a:r>
              <a:rPr lang="en-US" altLang="zh-TW" dirty="0"/>
              <a:t>—either: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Centroid</a:t>
            </a:r>
            <a:r>
              <a:rPr lang="en-US" altLang="zh-TW" dirty="0"/>
              <a:t> (average of points for continuous features).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Medoid</a:t>
            </a:r>
            <a:r>
              <a:rPr lang="en-US" altLang="zh-TW" dirty="0"/>
              <a:t> (most representative point for categorical features).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Cluster Shape &amp; Limitations</a:t>
            </a:r>
            <a:r>
              <a:rPr lang="en-US" altLang="zh-TW" dirty="0"/>
              <a:t>: Works well for </a:t>
            </a:r>
            <a:r>
              <a:rPr lang="en-US" altLang="zh-TW" b="1" dirty="0"/>
              <a:t>spherical clusters</a:t>
            </a:r>
            <a:r>
              <a:rPr lang="en-US" altLang="zh-TW" dirty="0"/>
              <a:t>, but requires </a:t>
            </a:r>
            <a:r>
              <a:rPr lang="en-US" altLang="zh-TW" b="1" dirty="0"/>
              <a:t>pre-specifying</a:t>
            </a:r>
            <a:r>
              <a:rPr lang="en-US" altLang="zh-TW" dirty="0"/>
              <a:t> the number of clusters </a:t>
            </a:r>
            <a:r>
              <a:rPr lang="en-US" altLang="zh-TW" b="1" dirty="0"/>
              <a:t>k</a:t>
            </a:r>
            <a:r>
              <a:rPr lang="en-US" altLang="zh-TW" dirty="0"/>
              <a:t>, which affects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Evaluation Methods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Elbow Method</a:t>
            </a:r>
            <a:r>
              <a:rPr lang="en-US" altLang="zh-TW" dirty="0"/>
              <a:t>: Helps determine the optimal </a:t>
            </a:r>
            <a:r>
              <a:rPr lang="en-US" altLang="zh-TW" b="1" dirty="0"/>
              <a:t>k</a:t>
            </a:r>
            <a:r>
              <a:rPr lang="en-US" altLang="zh-TW" dirty="0"/>
              <a:t> using inertia analysis.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Silhouette Plots</a:t>
            </a:r>
            <a:r>
              <a:rPr lang="en-US" altLang="zh-TW" dirty="0"/>
              <a:t>: Evaluate clustering </a:t>
            </a:r>
            <a:r>
              <a:rPr lang="en-US" altLang="zh-TW" b="1" dirty="0"/>
              <a:t>quality</a:t>
            </a:r>
            <a:r>
              <a:rPr lang="en-US" altLang="zh-TW" dirty="0"/>
              <a:t> by measuring separation between clusters.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Considerations</a:t>
            </a:r>
            <a:r>
              <a:rPr lang="en-US" altLang="zh-TW" dirty="0"/>
              <a:t>: Can be applied to </a:t>
            </a:r>
            <a:r>
              <a:rPr lang="en-US" altLang="zh-TW" b="1" dirty="0"/>
              <a:t>high-dimensional</a:t>
            </a:r>
            <a:r>
              <a:rPr lang="en-US" altLang="zh-TW" dirty="0"/>
              <a:t> data but examples will use </a:t>
            </a:r>
            <a:r>
              <a:rPr lang="en-US" altLang="zh-TW" b="1" dirty="0"/>
              <a:t>2D datasets</a:t>
            </a:r>
            <a:r>
              <a:rPr lang="en-US" altLang="zh-TW" dirty="0"/>
              <a:t> for better visualization.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891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C3B805-5425-D19E-F277-2C6A08D19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79FD6C1-5F57-B709-0EE8-0C3F60950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 Ground-Truth Labels</a:t>
            </a:r>
            <a:r>
              <a:rPr lang="en-US" altLang="zh-TW" dirty="0"/>
              <a:t>: Since clustering is unsupervised, we lack predefined category information.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Grouping by Feature Similarity</a:t>
            </a:r>
            <a:r>
              <a:rPr lang="en-US" altLang="zh-TW" dirty="0"/>
              <a:t>: K-means organizes examples based on shared characteristics.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Algorithm Steps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Initialize</a:t>
            </a:r>
            <a:r>
              <a:rPr lang="en-US" altLang="zh-TW" dirty="0"/>
              <a:t>: Select </a:t>
            </a:r>
            <a:r>
              <a:rPr lang="en-US" altLang="zh-TW" b="1" dirty="0"/>
              <a:t>k</a:t>
            </a:r>
            <a:r>
              <a:rPr lang="en-US" altLang="zh-TW" dirty="0"/>
              <a:t> centroids randomly.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Assignment</a:t>
            </a:r>
            <a:r>
              <a:rPr lang="en-US" altLang="zh-TW" dirty="0"/>
              <a:t>: Assign each example to its </a:t>
            </a:r>
            <a:r>
              <a:rPr lang="en-US" altLang="zh-TW" b="1" dirty="0"/>
              <a:t>nearest centroid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Update</a:t>
            </a:r>
            <a:r>
              <a:rPr lang="en-US" altLang="zh-TW" dirty="0"/>
              <a:t>: Move centroids to the </a:t>
            </a:r>
            <a:r>
              <a:rPr lang="en-US" altLang="zh-TW" b="1" dirty="0"/>
              <a:t>mean position</a:t>
            </a:r>
            <a:r>
              <a:rPr lang="en-US" altLang="zh-TW" dirty="0"/>
              <a:t> of assigned examples.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Repeat</a:t>
            </a:r>
            <a:r>
              <a:rPr lang="en-US" altLang="zh-TW" dirty="0"/>
              <a:t>: Continue until cluster assignments </a:t>
            </a:r>
            <a:r>
              <a:rPr lang="en-US" altLang="zh-TW" b="1" dirty="0"/>
              <a:t>stabilize</a:t>
            </a:r>
            <a:r>
              <a:rPr lang="en-US" altLang="zh-TW" dirty="0"/>
              <a:t> or a stopping criterion (tolerance/max iterations) is reached.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73440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18BA03-BC91-C320-DE7A-F06BBB03F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B9313DD-9CEC-486F-59FE-E95764D0D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90345"/>
            <a:ext cx="10515600" cy="2021898"/>
          </a:xfrm>
        </p:spPr>
      </p:pic>
    </p:spTree>
    <p:extLst>
      <p:ext uri="{BB962C8B-B14F-4D97-AF65-F5344CB8AC3E}">
        <p14:creationId xmlns:p14="http://schemas.microsoft.com/office/powerpoint/2010/main" val="244991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F780D6-8F51-1BEC-7AF3-6AB89169D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F5FE5C2-3261-EB39-7533-319C3E54B2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1828"/>
            <a:ext cx="10515600" cy="3718931"/>
          </a:xfrm>
        </p:spPr>
      </p:pic>
    </p:spTree>
    <p:extLst>
      <p:ext uri="{BB962C8B-B14F-4D97-AF65-F5344CB8AC3E}">
        <p14:creationId xmlns:p14="http://schemas.microsoft.com/office/powerpoint/2010/main" val="1053422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BA23E0-8444-4A29-195D-4F1271173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DBFEFFD-2AAC-E320-6BD5-A3075B2C5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Empty Cluster Issue</a:t>
            </a:r>
            <a:r>
              <a:rPr lang="en-US" altLang="zh-TW" dirty="0"/>
              <a:t>: K-means can sometimes produce clusters with </a:t>
            </a:r>
            <a:r>
              <a:rPr lang="en-US" altLang="zh-TW" b="1" dirty="0"/>
              <a:t>no assigned points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Contrast with Other Methods</a:t>
            </a:r>
            <a:r>
              <a:rPr lang="en-US" altLang="zh-TW" dirty="0"/>
              <a:t>: This issue </a:t>
            </a:r>
            <a:r>
              <a:rPr lang="en-US" altLang="zh-TW" b="1" dirty="0"/>
              <a:t>does not occur</a:t>
            </a:r>
            <a:r>
              <a:rPr lang="en-US" altLang="zh-TW" dirty="0"/>
              <a:t> in </a:t>
            </a:r>
            <a:r>
              <a:rPr lang="en-US" altLang="zh-TW" b="1" dirty="0"/>
              <a:t>k-medoids</a:t>
            </a:r>
            <a:r>
              <a:rPr lang="en-US" altLang="zh-TW" dirty="0"/>
              <a:t> or </a:t>
            </a:r>
            <a:r>
              <a:rPr lang="en-US" altLang="zh-TW" b="1" dirty="0"/>
              <a:t>fuzzy C-means</a:t>
            </a:r>
            <a:r>
              <a:rPr lang="en-US" altLang="zh-TW" dirty="0"/>
              <a:t> clustering.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Scikit-learn Implementation</a:t>
            </a:r>
            <a:r>
              <a:rPr lang="en-US" altLang="zh-TW" dirty="0"/>
              <a:t>: Handles empty clusters by: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Identifying the farthest example</a:t>
            </a:r>
            <a:r>
              <a:rPr lang="en-US" altLang="zh-TW" dirty="0"/>
              <a:t> from the centroid of the empty cluster.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Reassigning the centroid</a:t>
            </a:r>
            <a:r>
              <a:rPr lang="en-US" altLang="zh-TW" dirty="0"/>
              <a:t> to this farthest point to ensure all clusters have at least one member.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0647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43E060-1AF9-76AB-6279-C536FFF2B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3DA626E-874A-5DB2-B151-BB35203D6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Predefined Cluster Count</a:t>
            </a:r>
            <a:r>
              <a:rPr lang="en-US" altLang="zh-TW" dirty="0"/>
              <a:t>: K-means requires specifying </a:t>
            </a:r>
            <a:r>
              <a:rPr lang="en-US" altLang="zh-TW" b="1" dirty="0"/>
              <a:t>k</a:t>
            </a:r>
            <a:r>
              <a:rPr lang="en-US" altLang="zh-TW" dirty="0"/>
              <a:t> upfront, which can be challenging in high-dimensional data where visualization is difficult.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Cluster Properties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Clusters are </a:t>
            </a:r>
            <a:r>
              <a:rPr lang="en-US" altLang="zh-TW" b="1" dirty="0"/>
              <a:t>non-overlapping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Clusters are </a:t>
            </a:r>
            <a:r>
              <a:rPr lang="en-US" altLang="zh-TW" b="1" dirty="0"/>
              <a:t>not hierarchical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Assumes </a:t>
            </a:r>
            <a:r>
              <a:rPr lang="en-US" altLang="zh-TW" b="1" dirty="0"/>
              <a:t>at least one</a:t>
            </a:r>
            <a:r>
              <a:rPr lang="en-US" altLang="zh-TW" dirty="0"/>
              <a:t> item per cluster.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Alternative Methods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Hierarchical Clustering</a:t>
            </a:r>
            <a:r>
              <a:rPr lang="en-US" altLang="zh-TW" dirty="0"/>
              <a:t>: Builds nested cluster structures </a:t>
            </a:r>
            <a:r>
              <a:rPr lang="en-US" altLang="zh-TW" b="1" dirty="0"/>
              <a:t>without predefined k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Density-Based Clustering</a:t>
            </a:r>
            <a:r>
              <a:rPr lang="en-US" altLang="zh-TW" dirty="0"/>
              <a:t>: Identifies clusters based on </a:t>
            </a:r>
            <a:r>
              <a:rPr lang="en-US" altLang="zh-TW" b="1" dirty="0"/>
              <a:t>density</a:t>
            </a:r>
            <a:r>
              <a:rPr lang="en-US" altLang="zh-TW" dirty="0"/>
              <a:t> patterns, avoiding spherical assumptions.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250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1206</Words>
  <Application>Microsoft Office PowerPoint</Application>
  <PresentationFormat>寬螢幕</PresentationFormat>
  <Paragraphs>111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8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10: Working with Unlabeled Data – Clustering Analysis</vt:lpstr>
      <vt:lpstr>Grouping objects by similarity using k-means</vt:lpstr>
      <vt:lpstr>k-means clustering using scikit-learn</vt:lpstr>
      <vt:lpstr>PowerPoint 簡報</vt:lpstr>
      <vt:lpstr>PowerPoint 簡報</vt:lpstr>
      <vt:lpstr>PowerPoint 簡報</vt:lpstr>
      <vt:lpstr>PowerPoint 簡報</vt:lpstr>
      <vt:lpstr>PowerPoint 簡報</vt:lpstr>
      <vt:lpstr>Using the elbow method to find the optimal number of clusters</vt:lpstr>
      <vt:lpstr>PowerPoint 簡報</vt:lpstr>
      <vt:lpstr>Organizing clusters as a hierarchical tree</vt:lpstr>
      <vt:lpstr>PowerPoint 簡報</vt:lpstr>
      <vt:lpstr>PowerPoint 簡報</vt:lpstr>
      <vt:lpstr>PowerPoint 簡報</vt:lpstr>
      <vt:lpstr>Locating regions of high density via DBSCAN</vt:lpstr>
      <vt:lpstr>PowerPoint 簡報</vt:lpstr>
      <vt:lpstr>PowerPoint 簡報</vt:lpstr>
      <vt:lpstr>PowerPoint 簡報</vt:lpstr>
      <vt:lpstr>PowerPoint 簡報</vt:lpstr>
      <vt:lpstr>PowerPoint 簡報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37</cp:revision>
  <dcterms:created xsi:type="dcterms:W3CDTF">2025-05-23T12:34:05Z</dcterms:created>
  <dcterms:modified xsi:type="dcterms:W3CDTF">2025-05-27T16:25:20Z</dcterms:modified>
</cp:coreProperties>
</file>